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18-10-2018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769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18-10-2018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046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18-10-2018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3798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18-10-2018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8850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18-10-2018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4841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18-10-2018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1107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18-10-2018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9115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18-10-2018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7845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18-10-2018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3023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18-10-2018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841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18-10-2018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7690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18-10-2018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5856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18-10-2018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5666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18-10-2018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1549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18-10-2018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0804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18-10-2018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1201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18-10-2018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924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38A26E7-83F5-47B1-99FF-77F606490076}" type="datetimeFigureOut">
              <a:rPr lang="nl-NL" smtClean="0"/>
              <a:t>18-10-2018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25548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kQ_rEdEx3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j8.nl/coaching-kennisbank/coaching-modellen/kernkwadranten/kernkwadranten-lijs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Les 4 adviseren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Je kwaliteiten inzetten, je kwaliteiten kennen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6195" y="1856670"/>
            <a:ext cx="3456867" cy="378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32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2276"/>
          </a:xfrm>
        </p:spPr>
        <p:txBody>
          <a:bodyPr/>
          <a:lstStyle/>
          <a:p>
            <a:r>
              <a:rPr lang="nl-NL" dirty="0" smtClean="0"/>
              <a:t>Kwaliteiten ontdekken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6112" y="1197864"/>
            <a:ext cx="10326688" cy="5312664"/>
          </a:xfrm>
        </p:spPr>
        <p:txBody>
          <a:bodyPr>
            <a:noAutofit/>
          </a:bodyPr>
          <a:lstStyle/>
          <a:p>
            <a:r>
              <a:rPr lang="nl-NL" sz="2800" dirty="0" smtClean="0"/>
              <a:t>Hoe kom je er achter welke kwaliteiten je hebt</a:t>
            </a:r>
            <a:r>
              <a:rPr lang="nl-NL" sz="2800" dirty="0" smtClean="0"/>
              <a:t>?</a:t>
            </a:r>
          </a:p>
          <a:p>
            <a:endParaRPr lang="nl-NL" sz="2800" dirty="0" smtClean="0"/>
          </a:p>
          <a:p>
            <a:r>
              <a:rPr lang="nl-NL" sz="2800" dirty="0" smtClean="0"/>
              <a:t>Wanneer zijn de kwaliteiten ontwikkeld</a:t>
            </a:r>
            <a:r>
              <a:rPr lang="nl-NL" sz="2800" dirty="0" smtClean="0"/>
              <a:t>?</a:t>
            </a:r>
          </a:p>
          <a:p>
            <a:endParaRPr lang="nl-NL" sz="2800" dirty="0" smtClean="0"/>
          </a:p>
          <a:p>
            <a:r>
              <a:rPr lang="nl-NL" sz="2800" u="sng" dirty="0">
                <a:hlinkClick r:id="rId2"/>
              </a:rPr>
              <a:t>https://</a:t>
            </a:r>
            <a:r>
              <a:rPr lang="nl-NL" sz="2800" u="sng" dirty="0" smtClean="0">
                <a:hlinkClick r:id="rId2"/>
              </a:rPr>
              <a:t>www.youtube.com/watch?v=DkQ_rEdEx3k</a:t>
            </a:r>
            <a:endParaRPr lang="nl-NL" sz="2800" u="sng" dirty="0" smtClean="0"/>
          </a:p>
          <a:p>
            <a:endParaRPr lang="nl-NL" sz="2800" u="sng" dirty="0" smtClean="0"/>
          </a:p>
          <a:p>
            <a:r>
              <a:rPr lang="nl-NL" sz="2800" dirty="0" smtClean="0"/>
              <a:t>Hoe </a:t>
            </a:r>
            <a:r>
              <a:rPr lang="nl-NL" sz="2800" dirty="0" smtClean="0"/>
              <a:t>kun je </a:t>
            </a:r>
            <a:r>
              <a:rPr lang="nl-NL" sz="2800" dirty="0" smtClean="0"/>
              <a:t>de kwaliteiten </a:t>
            </a:r>
            <a:r>
              <a:rPr lang="nl-NL" sz="2800" dirty="0" smtClean="0"/>
              <a:t>door-ontwikkelen</a:t>
            </a:r>
            <a:r>
              <a:rPr lang="nl-NL" sz="2800" dirty="0" smtClean="0"/>
              <a:t>?</a:t>
            </a:r>
          </a:p>
          <a:p>
            <a:endParaRPr lang="nl-NL" sz="2800" dirty="0"/>
          </a:p>
          <a:p>
            <a:r>
              <a:rPr lang="nl-NL" sz="2800" dirty="0" smtClean="0"/>
              <a:t>Daarvoor moet je wel je kern-kwaliteiten </a:t>
            </a:r>
            <a:r>
              <a:rPr lang="nl-NL" sz="2800" dirty="0" smtClean="0"/>
              <a:t>in beeld hebben.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55437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309271" cy="1400530"/>
          </a:xfrm>
        </p:spPr>
        <p:txBody>
          <a:bodyPr/>
          <a:lstStyle/>
          <a:p>
            <a:r>
              <a:rPr lang="nl-NL" dirty="0" smtClean="0"/>
              <a:t>Daarvoor gebruiken we de techniek van de </a:t>
            </a:r>
            <a:r>
              <a:rPr lang="nl-NL" dirty="0" smtClean="0"/>
              <a:t>kernkwadranten van </a:t>
            </a:r>
            <a:r>
              <a:rPr lang="nl-NL" dirty="0" err="1" smtClean="0"/>
              <a:t>Offman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6111" y="2062062"/>
            <a:ext cx="10309271" cy="4347882"/>
          </a:xfrm>
        </p:spPr>
        <p:txBody>
          <a:bodyPr>
            <a:normAutofit lnSpcReduction="10000"/>
          </a:bodyPr>
          <a:lstStyle/>
          <a:p>
            <a:r>
              <a:rPr lang="nl-NL" sz="3000" dirty="0" smtClean="0"/>
              <a:t>Wat zijn kernkwadranten</a:t>
            </a:r>
            <a:r>
              <a:rPr lang="nl-NL" sz="3000" dirty="0" smtClean="0"/>
              <a:t>?</a:t>
            </a:r>
          </a:p>
          <a:p>
            <a:endParaRPr lang="nl-NL" sz="3000" dirty="0" smtClean="0"/>
          </a:p>
          <a:p>
            <a:r>
              <a:rPr lang="nl-NL" sz="3000" dirty="0" smtClean="0"/>
              <a:t>Het zijn vier bouwstenen om jezelf beter te leren kennen en op te reflecteren</a:t>
            </a:r>
            <a:r>
              <a:rPr lang="nl-NL" sz="3000" dirty="0" smtClean="0"/>
              <a:t>.</a:t>
            </a:r>
          </a:p>
          <a:p>
            <a:endParaRPr lang="nl-NL" sz="3000" dirty="0" smtClean="0"/>
          </a:p>
          <a:p>
            <a:r>
              <a:rPr lang="nl-NL" sz="3000" dirty="0" smtClean="0"/>
              <a:t>Wat heeft dit met adviseren te maken</a:t>
            </a:r>
            <a:r>
              <a:rPr lang="nl-NL" sz="3000" dirty="0" smtClean="0"/>
              <a:t>?</a:t>
            </a:r>
          </a:p>
          <a:p>
            <a:endParaRPr lang="nl-NL" sz="3000" dirty="0" smtClean="0"/>
          </a:p>
          <a:p>
            <a:r>
              <a:rPr lang="nl-NL" sz="3000" dirty="0" smtClean="0"/>
              <a:t>Dat komt, let op?</a:t>
            </a:r>
            <a:endParaRPr lang="nl-NL" sz="3000" dirty="0"/>
          </a:p>
        </p:txBody>
      </p:sp>
    </p:spTree>
    <p:extLst>
      <p:ext uri="{BB962C8B-B14F-4D97-AF65-F5344CB8AC3E}">
        <p14:creationId xmlns:p14="http://schemas.microsoft.com/office/powerpoint/2010/main" val="140458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Kernkwadranten.</a:t>
            </a:r>
            <a:endParaRPr lang="nl-NL" dirty="0"/>
          </a:p>
        </p:txBody>
      </p:sp>
      <p:sp>
        <p:nvSpPr>
          <p:cNvPr id="5" name="Tekstvak 2"/>
          <p:cNvSpPr txBox="1">
            <a:spLocks noGrp="1" noChangeArrowheads="1"/>
          </p:cNvSpPr>
          <p:nvPr>
            <p:ph idx="1"/>
          </p:nvPr>
        </p:nvSpPr>
        <p:spPr bwMode="auto">
          <a:xfrm>
            <a:off x="1419298" y="1271434"/>
            <a:ext cx="2880858" cy="1924504"/>
          </a:xfrm>
          <a:prstGeom prst="rect">
            <a:avLst/>
          </a:prstGeom>
          <a:solidFill>
            <a:srgbClr val="FF9966"/>
          </a:solidFill>
          <a:ln w="31750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spcAft>
                <a:spcPts val="0"/>
              </a:spcAft>
              <a:buNone/>
            </a:pPr>
            <a:endParaRPr lang="nl-NL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nl-NL" sz="3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Kernkwaliteit</a:t>
            </a:r>
            <a:endParaRPr lang="nl-NL" sz="30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kstvak 2"/>
          <p:cNvSpPr txBox="1">
            <a:spLocks noChangeArrowheads="1"/>
          </p:cNvSpPr>
          <p:nvPr/>
        </p:nvSpPr>
        <p:spPr bwMode="auto">
          <a:xfrm>
            <a:off x="6675959" y="1240560"/>
            <a:ext cx="2880858" cy="1924504"/>
          </a:xfrm>
          <a:prstGeom prst="rect">
            <a:avLst/>
          </a:prstGeom>
          <a:solidFill>
            <a:srgbClr val="FF9966"/>
          </a:solidFill>
          <a:ln w="31750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rtlCol="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NL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Font typeface="Wingdings 3" charset="2"/>
              <a:buNone/>
            </a:pPr>
            <a:endParaRPr lang="nl-NL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Font typeface="Wingdings 3" charset="2"/>
              <a:buNone/>
            </a:pPr>
            <a:r>
              <a:rPr lang="nl-NL" sz="30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Valkuil </a:t>
            </a:r>
            <a:endParaRPr lang="nl-NL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kstvak 2"/>
          <p:cNvSpPr txBox="1">
            <a:spLocks noChangeArrowheads="1"/>
          </p:cNvSpPr>
          <p:nvPr/>
        </p:nvSpPr>
        <p:spPr bwMode="auto">
          <a:xfrm>
            <a:off x="6675959" y="4088615"/>
            <a:ext cx="2880858" cy="1924504"/>
          </a:xfrm>
          <a:prstGeom prst="rect">
            <a:avLst/>
          </a:prstGeom>
          <a:solidFill>
            <a:srgbClr val="FF9966"/>
          </a:solidFill>
          <a:ln w="31750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rtlCol="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NL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Font typeface="Wingdings 3" charset="2"/>
              <a:buNone/>
            </a:pPr>
            <a:endParaRPr lang="nl-NL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Font typeface="Wingdings 3" charset="2"/>
              <a:buNone/>
            </a:pPr>
            <a:r>
              <a:rPr lang="nl-NL" sz="30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Uitdaging </a:t>
            </a:r>
            <a:endParaRPr lang="nl-NL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kstvak 2"/>
          <p:cNvSpPr txBox="1">
            <a:spLocks noChangeArrowheads="1"/>
          </p:cNvSpPr>
          <p:nvPr/>
        </p:nvSpPr>
        <p:spPr bwMode="auto">
          <a:xfrm>
            <a:off x="1419298" y="4024920"/>
            <a:ext cx="2880858" cy="1924504"/>
          </a:xfrm>
          <a:prstGeom prst="rect">
            <a:avLst/>
          </a:prstGeom>
          <a:solidFill>
            <a:srgbClr val="FF9966"/>
          </a:solidFill>
          <a:ln w="31750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rtlCol="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NL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Font typeface="Wingdings 3" charset="2"/>
              <a:buNone/>
            </a:pPr>
            <a:endParaRPr lang="nl-NL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Font typeface="Wingdings 3" charset="2"/>
              <a:buNone/>
            </a:pPr>
            <a:r>
              <a:rPr lang="nl-NL" sz="30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Allergie</a:t>
            </a:r>
            <a:endParaRPr lang="nl-NL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Pijl-rechts 8"/>
          <p:cNvSpPr/>
          <p:nvPr/>
        </p:nvSpPr>
        <p:spPr>
          <a:xfrm>
            <a:off x="4373102" y="1997973"/>
            <a:ext cx="2302857" cy="3436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links 9"/>
          <p:cNvSpPr/>
          <p:nvPr/>
        </p:nvSpPr>
        <p:spPr>
          <a:xfrm>
            <a:off x="4373102" y="4659499"/>
            <a:ext cx="2302857" cy="38317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Pijl-omlaag 10"/>
          <p:cNvSpPr/>
          <p:nvPr/>
        </p:nvSpPr>
        <p:spPr>
          <a:xfrm>
            <a:off x="7911736" y="3195938"/>
            <a:ext cx="409303" cy="801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Pijl-omhoog 11"/>
          <p:cNvSpPr/>
          <p:nvPr/>
        </p:nvSpPr>
        <p:spPr>
          <a:xfrm>
            <a:off x="3075158" y="3237165"/>
            <a:ext cx="342228" cy="73151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Pijl-rechts 12"/>
          <p:cNvSpPr/>
          <p:nvPr/>
        </p:nvSpPr>
        <p:spPr>
          <a:xfrm rot="1208674">
            <a:off x="4239452" y="3431768"/>
            <a:ext cx="2458988" cy="3566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kstvak 13"/>
          <p:cNvSpPr txBox="1"/>
          <p:nvPr/>
        </p:nvSpPr>
        <p:spPr>
          <a:xfrm>
            <a:off x="4483574" y="1572763"/>
            <a:ext cx="1913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het schiet door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8207704" y="3376008"/>
            <a:ext cx="3339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Positief tegenovergesteld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4483574" y="5128564"/>
            <a:ext cx="1913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het schiet door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117018" y="3248601"/>
            <a:ext cx="313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Positief tegenovergesteld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4526669" y="3319724"/>
            <a:ext cx="2523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Goede aanvulling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2376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uiExpand="1" build="p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4866234"/>
              </p:ext>
            </p:extLst>
          </p:nvPr>
        </p:nvGraphicFramePr>
        <p:xfrm>
          <a:off x="962887" y="4076061"/>
          <a:ext cx="9404349" cy="1395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4783">
                  <a:extLst>
                    <a:ext uri="{9D8B030D-6E8A-4147-A177-3AD203B41FA5}">
                      <a16:colId xmlns:a16="http://schemas.microsoft.com/office/drawing/2014/main" val="4023972354"/>
                    </a:ext>
                  </a:extLst>
                </a:gridCol>
                <a:gridCol w="3134783">
                  <a:extLst>
                    <a:ext uri="{9D8B030D-6E8A-4147-A177-3AD203B41FA5}">
                      <a16:colId xmlns:a16="http://schemas.microsoft.com/office/drawing/2014/main" val="1824780328"/>
                    </a:ext>
                  </a:extLst>
                </a:gridCol>
                <a:gridCol w="3134783">
                  <a:extLst>
                    <a:ext uri="{9D8B030D-6E8A-4147-A177-3AD203B41FA5}">
                      <a16:colId xmlns:a16="http://schemas.microsoft.com/office/drawing/2014/main" val="26194035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daadkracht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drammerigheid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7448501"/>
                  </a:ext>
                </a:extLst>
              </a:tr>
              <a:tr h="653507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5941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>
                          <a:solidFill>
                            <a:schemeClr val="tx1"/>
                          </a:solidFill>
                        </a:rPr>
                        <a:t>passiviteit</a:t>
                      </a:r>
                      <a:endParaRPr lang="nl-N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>
                          <a:solidFill>
                            <a:schemeClr val="tx1"/>
                          </a:solidFill>
                        </a:rPr>
                        <a:t>geduld</a:t>
                      </a:r>
                      <a:endParaRPr lang="nl-N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4210201"/>
                  </a:ext>
                </a:extLst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23236"/>
          </a:xfrm>
        </p:spPr>
        <p:txBody>
          <a:bodyPr/>
          <a:lstStyle/>
          <a:p>
            <a:pPr algn="ctr"/>
            <a:r>
              <a:rPr lang="nl-NL" dirty="0" smtClean="0"/>
              <a:t>Een aantal mogelijkheden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8869513"/>
              </p:ext>
            </p:extLst>
          </p:nvPr>
        </p:nvGraphicFramePr>
        <p:xfrm>
          <a:off x="962887" y="2014128"/>
          <a:ext cx="9404349" cy="1395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4783">
                  <a:extLst>
                    <a:ext uri="{9D8B030D-6E8A-4147-A177-3AD203B41FA5}">
                      <a16:colId xmlns:a16="http://schemas.microsoft.com/office/drawing/2014/main" val="4023972354"/>
                    </a:ext>
                  </a:extLst>
                </a:gridCol>
                <a:gridCol w="3134783">
                  <a:extLst>
                    <a:ext uri="{9D8B030D-6E8A-4147-A177-3AD203B41FA5}">
                      <a16:colId xmlns:a16="http://schemas.microsoft.com/office/drawing/2014/main" val="1824780328"/>
                    </a:ext>
                  </a:extLst>
                </a:gridCol>
                <a:gridCol w="3134783">
                  <a:extLst>
                    <a:ext uri="{9D8B030D-6E8A-4147-A177-3AD203B41FA5}">
                      <a16:colId xmlns:a16="http://schemas.microsoft.com/office/drawing/2014/main" val="26194035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bescheiden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onzichtbaar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7448501"/>
                  </a:ext>
                </a:extLst>
              </a:tr>
              <a:tr h="653507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5941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>
                          <a:solidFill>
                            <a:schemeClr val="tx1"/>
                          </a:solidFill>
                        </a:rPr>
                        <a:t>arrogant</a:t>
                      </a:r>
                      <a:endParaRPr lang="nl-N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>
                          <a:solidFill>
                            <a:schemeClr val="tx1"/>
                          </a:solidFill>
                        </a:rPr>
                        <a:t>profilerend</a:t>
                      </a:r>
                      <a:endParaRPr lang="nl-N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4210201"/>
                  </a:ext>
                </a:extLst>
              </a:tr>
            </a:tbl>
          </a:graphicData>
        </a:graphic>
      </p:graphicFrame>
      <p:sp>
        <p:nvSpPr>
          <p:cNvPr id="5" name="Pijl-rechts 4"/>
          <p:cNvSpPr/>
          <p:nvPr/>
        </p:nvSpPr>
        <p:spPr>
          <a:xfrm>
            <a:off x="4400550" y="4200525"/>
            <a:ext cx="2447925" cy="104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Pijl-links 5"/>
          <p:cNvSpPr/>
          <p:nvPr/>
        </p:nvSpPr>
        <p:spPr>
          <a:xfrm>
            <a:off x="4400550" y="5191125"/>
            <a:ext cx="2447925" cy="952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Pijl-omlaag 6"/>
          <p:cNvSpPr/>
          <p:nvPr/>
        </p:nvSpPr>
        <p:spPr>
          <a:xfrm>
            <a:off x="8629650" y="4521243"/>
            <a:ext cx="152400" cy="504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Pijl-omhoog 7"/>
          <p:cNvSpPr/>
          <p:nvPr/>
        </p:nvSpPr>
        <p:spPr>
          <a:xfrm>
            <a:off x="2495550" y="4521244"/>
            <a:ext cx="142875" cy="5048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links 9"/>
          <p:cNvSpPr/>
          <p:nvPr/>
        </p:nvSpPr>
        <p:spPr>
          <a:xfrm>
            <a:off x="4400550" y="3200400"/>
            <a:ext cx="2447925" cy="952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Pijl-omhoog 10"/>
          <p:cNvSpPr/>
          <p:nvPr/>
        </p:nvSpPr>
        <p:spPr>
          <a:xfrm>
            <a:off x="2476500" y="2457450"/>
            <a:ext cx="142875" cy="5048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Pijl-omlaag 11"/>
          <p:cNvSpPr/>
          <p:nvPr/>
        </p:nvSpPr>
        <p:spPr>
          <a:xfrm>
            <a:off x="8629650" y="2487883"/>
            <a:ext cx="161925" cy="504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Pijl-rechts 12"/>
          <p:cNvSpPr/>
          <p:nvPr/>
        </p:nvSpPr>
        <p:spPr>
          <a:xfrm>
            <a:off x="4400550" y="2204629"/>
            <a:ext cx="2447925" cy="114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559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17114" cy="891450"/>
          </a:xfrm>
        </p:spPr>
        <p:txBody>
          <a:bodyPr/>
          <a:lstStyle/>
          <a:p>
            <a:r>
              <a:rPr lang="nl-NL" dirty="0" smtClean="0"/>
              <a:t>Lijst met voorbeelden van kwaliteiten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6111" y="1252728"/>
            <a:ext cx="9917113" cy="4995671"/>
          </a:xfrm>
        </p:spPr>
        <p:txBody>
          <a:bodyPr/>
          <a:lstStyle/>
          <a:p>
            <a:r>
              <a:rPr lang="nl-NL" sz="3000" dirty="0" smtClean="0"/>
              <a:t>Op deze pagina kun je een overzicht vinden van de diverse </a:t>
            </a:r>
            <a:r>
              <a:rPr lang="nl-NL" sz="3000" dirty="0" smtClean="0"/>
              <a:t>kernkwaliteiten</a:t>
            </a:r>
          </a:p>
          <a:p>
            <a:endParaRPr lang="nl-NL" sz="3000" dirty="0" smtClean="0"/>
          </a:p>
          <a:p>
            <a:r>
              <a:rPr lang="nl-NL" dirty="0">
                <a:hlinkClick r:id="rId2"/>
              </a:rPr>
              <a:t>https://pj8.nl/coaching-kennisbank/coaching-modellen/kernkwadranten/kernkwadranten-lijst</a:t>
            </a:r>
            <a:r>
              <a:rPr lang="nl-NL" dirty="0" smtClean="0">
                <a:hlinkClick r:id="rId2"/>
              </a:rPr>
              <a:t>/</a:t>
            </a:r>
            <a:r>
              <a:rPr lang="nl-NL" dirty="0" smtClean="0"/>
              <a:t> </a:t>
            </a:r>
            <a:endParaRPr lang="nl-NL" dirty="0" smtClean="0"/>
          </a:p>
          <a:p>
            <a:endParaRPr lang="nl-NL" dirty="0" smtClean="0"/>
          </a:p>
          <a:p>
            <a:r>
              <a:rPr lang="nl-NL" sz="3000" dirty="0" smtClean="0"/>
              <a:t>Let op de combinaties zijn niet gefixeerd, maar gelden als </a:t>
            </a:r>
            <a:r>
              <a:rPr lang="nl-NL" sz="3000" dirty="0" smtClean="0"/>
              <a:t>voorbeeld</a:t>
            </a:r>
          </a:p>
          <a:p>
            <a:endParaRPr lang="nl-NL" sz="3000" dirty="0" smtClean="0"/>
          </a:p>
          <a:p>
            <a:r>
              <a:rPr lang="nl-NL" sz="3000" dirty="0" smtClean="0"/>
              <a:t>Nu jullie. </a:t>
            </a:r>
            <a:r>
              <a:rPr lang="nl-NL" sz="3000" dirty="0" smtClean="0"/>
              <a:t>Korte toelichting </a:t>
            </a:r>
            <a:r>
              <a:rPr lang="nl-NL" sz="3000" dirty="0" smtClean="0"/>
              <a:t>op de kaarten</a:t>
            </a:r>
          </a:p>
          <a:p>
            <a:endParaRPr lang="nl-NL" sz="3000" dirty="0"/>
          </a:p>
        </p:txBody>
      </p:sp>
    </p:spTree>
    <p:extLst>
      <p:ext uri="{BB962C8B-B14F-4D97-AF65-F5344CB8AC3E}">
        <p14:creationId xmlns:p14="http://schemas.microsoft.com/office/powerpoint/2010/main" val="112284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90866"/>
          </a:xfrm>
        </p:spPr>
        <p:txBody>
          <a:bodyPr/>
          <a:lstStyle/>
          <a:p>
            <a:r>
              <a:rPr lang="nl-NL" dirty="0" smtClean="0"/>
              <a:t>De </a:t>
            </a:r>
            <a:r>
              <a:rPr lang="nl-NL" dirty="0" smtClean="0"/>
              <a:t>kaarten en de opdracht.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6111" y="1243584"/>
            <a:ext cx="9403742" cy="5138928"/>
          </a:xfrm>
        </p:spPr>
        <p:txBody>
          <a:bodyPr/>
          <a:lstStyle/>
          <a:p>
            <a:r>
              <a:rPr lang="nl-NL" dirty="0" smtClean="0"/>
              <a:t>Pak één kaart uit het kwaliteiten spel waarvan je vindt dat deze bij je past. Het mag een kwaliteit, een valkuil, een uitdaging of een allergie zijn. Bouw je eigen </a:t>
            </a:r>
            <a:r>
              <a:rPr lang="nl-NL" dirty="0" smtClean="0"/>
              <a:t>kernkwadrant en motiveer de keuzes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Ga naar een klasgenoot die niet naast je </a:t>
            </a:r>
            <a:r>
              <a:rPr lang="nl-NL" dirty="0" smtClean="0"/>
              <a:t>en </a:t>
            </a:r>
            <a:r>
              <a:rPr lang="nl-NL" dirty="0" smtClean="0"/>
              <a:t>niet in je groepje zit. Vraag aan hem/haar jou één kwaliteitskaart uit het kwaliteitenspel </a:t>
            </a:r>
            <a:r>
              <a:rPr lang="nl-NL" dirty="0" smtClean="0"/>
              <a:t>die hij/zij vindt die het best bij jou past te </a:t>
            </a:r>
            <a:r>
              <a:rPr lang="nl-NL" dirty="0" smtClean="0"/>
              <a:t>geven. Bouw daaromheen weer een </a:t>
            </a:r>
            <a:r>
              <a:rPr lang="nl-NL" dirty="0"/>
              <a:t>kernkwadrant en motiveer de keuzes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Dit doe je nog een keer met weer een andere klasgenoot die weer niet naast je </a:t>
            </a:r>
            <a:r>
              <a:rPr lang="nl-NL" dirty="0" smtClean="0"/>
              <a:t>en </a:t>
            </a:r>
            <a:r>
              <a:rPr lang="nl-NL" dirty="0" smtClean="0"/>
              <a:t>ook niet in je groepje zit</a:t>
            </a:r>
            <a:r>
              <a:rPr lang="nl-NL" dirty="0"/>
              <a:t>. </a:t>
            </a:r>
            <a:r>
              <a:rPr lang="nl-NL" dirty="0" smtClean="0"/>
              <a:t>En weer motiveer je de </a:t>
            </a:r>
            <a:r>
              <a:rPr lang="nl-NL" dirty="0"/>
              <a:t>keuzes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De drie kernkwadranten bespreken we kort en lever je in </a:t>
            </a:r>
            <a:r>
              <a:rPr lang="nl-NL" dirty="0" smtClean="0"/>
              <a:t>bij/voor </a:t>
            </a:r>
            <a:r>
              <a:rPr lang="nl-NL" dirty="0" smtClean="0"/>
              <a:t>je portfolio.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5082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5130" y="217586"/>
            <a:ext cx="9404723" cy="862277"/>
          </a:xfrm>
        </p:spPr>
        <p:txBody>
          <a:bodyPr/>
          <a:lstStyle/>
          <a:p>
            <a:r>
              <a:rPr lang="nl-NL" dirty="0" smtClean="0"/>
              <a:t>De </a:t>
            </a:r>
            <a:r>
              <a:rPr lang="nl-NL" dirty="0" smtClean="0"/>
              <a:t>toets en cijfer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6110" y="987552"/>
            <a:ext cx="10546146" cy="5678424"/>
          </a:xfrm>
        </p:spPr>
        <p:txBody>
          <a:bodyPr>
            <a:normAutofit/>
          </a:bodyPr>
          <a:lstStyle/>
          <a:p>
            <a:r>
              <a:rPr lang="nl-NL" sz="2500" dirty="0" smtClean="0"/>
              <a:t>Voor </a:t>
            </a:r>
            <a:r>
              <a:rPr lang="nl-NL" sz="2500" dirty="0" smtClean="0"/>
              <a:t>het leren van de toets “maken.wikiwijs.nl/133080” </a:t>
            </a:r>
            <a:r>
              <a:rPr lang="nl-NL" sz="2500" dirty="0" smtClean="0"/>
              <a:t>gebruiken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Kijk voor ondersteuning en lesstof bij het </a:t>
            </a:r>
            <a:r>
              <a:rPr lang="nl-NL" sz="2500" dirty="0"/>
              <a:t>onderdeel “Theorie en les ondersteuning</a:t>
            </a:r>
            <a:r>
              <a:rPr lang="nl-NL" sz="2500" dirty="0" smtClean="0"/>
              <a:t>”.</a:t>
            </a:r>
            <a:endParaRPr lang="nl-NL" sz="2500" dirty="0" smtClean="0"/>
          </a:p>
          <a:p>
            <a:r>
              <a:rPr lang="nl-NL" sz="2500" dirty="0" smtClean="0"/>
              <a:t>Gebruik uiteraard ook de PPT’s en je eigen aantekeningen.</a:t>
            </a:r>
            <a:endParaRPr lang="nl-NL" sz="2500" dirty="0" smtClean="0"/>
          </a:p>
          <a:p>
            <a:r>
              <a:rPr lang="nl-NL" sz="2500" dirty="0" smtClean="0"/>
              <a:t>En bij </a:t>
            </a:r>
            <a:r>
              <a:rPr lang="nl-NL" sz="2500" dirty="0" smtClean="0"/>
              <a:t>Myspot </a:t>
            </a:r>
            <a:r>
              <a:rPr lang="nl-NL" sz="2500" dirty="0" smtClean="0"/>
              <a:t>in de thema’s “</a:t>
            </a:r>
            <a:r>
              <a:rPr lang="nl-NL" sz="2500" dirty="0" smtClean="0"/>
              <a:t>Ondernemen </a:t>
            </a:r>
            <a:r>
              <a:rPr lang="nl-NL" sz="2500" dirty="0"/>
              <a:t>en </a:t>
            </a:r>
            <a:r>
              <a:rPr lang="nl-NL" sz="2500" dirty="0" smtClean="0"/>
              <a:t>leidinggeven” en “Winkelwerkzaamheden”. De benodigde onderdelen daaruit kun je in de wiki vinden bij “theorie en les ondersteuning”</a:t>
            </a:r>
          </a:p>
          <a:p>
            <a:r>
              <a:rPr lang="nl-NL" sz="2500" dirty="0" smtClean="0"/>
              <a:t>Ook de zaken die je moet inleveren, zoals het advies op je gekozen en gemaakte casus, de kernkwadranten, maken onderdeel uit van je cijfer</a:t>
            </a:r>
          </a:p>
          <a:p>
            <a:r>
              <a:rPr lang="nl-NL" sz="2500" dirty="0" smtClean="0"/>
              <a:t>Succes </a:t>
            </a:r>
            <a:endParaRPr lang="nl-NL" sz="25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132" y="5810359"/>
            <a:ext cx="485307" cy="474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6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390</Words>
  <Application>Microsoft Office PowerPoint</Application>
  <PresentationFormat>Breedbeeld</PresentationFormat>
  <Paragraphs>70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Ion</vt:lpstr>
      <vt:lpstr>Les 4 adviseren</vt:lpstr>
      <vt:lpstr>Kwaliteiten ontdekken</vt:lpstr>
      <vt:lpstr>Daarvoor gebruiken we de techniek van de kernkwadranten van Offman</vt:lpstr>
      <vt:lpstr>Kernkwadranten.</vt:lpstr>
      <vt:lpstr>Een aantal mogelijkheden</vt:lpstr>
      <vt:lpstr>Lijst met voorbeelden van kwaliteiten</vt:lpstr>
      <vt:lpstr>De kaarten en de opdracht.</vt:lpstr>
      <vt:lpstr>De toets en cijfer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4 adviseren</dc:title>
  <dc:creator>Geraar de Jong</dc:creator>
  <cp:lastModifiedBy>Geraar de Jong</cp:lastModifiedBy>
  <cp:revision>33</cp:revision>
  <dcterms:created xsi:type="dcterms:W3CDTF">2018-10-17T23:17:24Z</dcterms:created>
  <dcterms:modified xsi:type="dcterms:W3CDTF">2018-10-18T22:12:51Z</dcterms:modified>
</cp:coreProperties>
</file>